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  <p:sldId id="266" r:id="rId7"/>
    <p:sldId id="264" r:id="rId8"/>
    <p:sldId id="263" r:id="rId9"/>
  </p:sldIdLst>
  <p:sldSz cx="9906000" cy="6858000" type="A4"/>
  <p:notesSz cx="9874250" cy="6797675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5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0"/>
    <p:restoredTop sz="94667"/>
  </p:normalViewPr>
  <p:slideViewPr>
    <p:cSldViewPr snapToGrid="0" snapToObjects="1">
      <p:cViewPr varScale="1">
        <p:scale>
          <a:sx n="57" d="100"/>
          <a:sy n="57" d="100"/>
        </p:scale>
        <p:origin x="42" y="1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4110824"/>
            <a:ext cx="9906000" cy="2747176"/>
          </a:xfrm>
          <a:prstGeom prst="rect">
            <a:avLst/>
          </a:prstGeom>
          <a:solidFill>
            <a:srgbClr val="1C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Marcador de imagen 9"/>
          <p:cNvSpPr>
            <a:spLocks noGrp="1"/>
          </p:cNvSpPr>
          <p:nvPr>
            <p:ph type="pic" sz="quarter" idx="10"/>
          </p:nvPr>
        </p:nvSpPr>
        <p:spPr>
          <a:xfrm>
            <a:off x="4953000" y="0"/>
            <a:ext cx="4953000" cy="4110824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12" name="Título 4"/>
          <p:cNvSpPr txBox="1">
            <a:spLocks/>
          </p:cNvSpPr>
          <p:nvPr userDrawn="1"/>
        </p:nvSpPr>
        <p:spPr>
          <a:xfrm>
            <a:off x="405378" y="4901581"/>
            <a:ext cx="4230232" cy="619833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kern="120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sz="1200" b="0" dirty="0" err="1"/>
              <a:t>Passeig</a:t>
            </a:r>
            <a:r>
              <a:rPr lang="es-ES_tradnl" sz="1200" b="0" dirty="0"/>
              <a:t> </a:t>
            </a:r>
            <a:r>
              <a:rPr lang="es-ES_tradnl" sz="1200" b="0" dirty="0" err="1"/>
              <a:t>Vall</a:t>
            </a:r>
            <a:r>
              <a:rPr lang="es-ES_tradnl" sz="1200" b="0" dirty="0"/>
              <a:t> </a:t>
            </a:r>
            <a:r>
              <a:rPr lang="es-ES_tradnl" sz="1200" b="0" dirty="0" err="1"/>
              <a:t>d’Hebron</a:t>
            </a:r>
            <a:r>
              <a:rPr lang="es-ES_tradnl" sz="1200" b="0" dirty="0"/>
              <a:t>, 119-129 </a:t>
            </a:r>
            <a:r>
              <a:rPr lang="mr-IN" sz="1200" b="0" dirty="0"/>
              <a:t>–</a:t>
            </a:r>
            <a:r>
              <a:rPr lang="es-ES_tradnl" sz="1200" b="0" dirty="0"/>
              <a:t> 08035 Barcelona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sz="1200" b="0" dirty="0" err="1"/>
              <a:t>www.vallhebroncampus.com</a:t>
            </a:r>
            <a:endParaRPr lang="es-ES_tradnl" sz="1200" b="0" dirty="0"/>
          </a:p>
        </p:txBody>
      </p:sp>
      <p:sp>
        <p:nvSpPr>
          <p:cNvPr id="13" name="Título 4"/>
          <p:cNvSpPr txBox="1">
            <a:spLocks/>
          </p:cNvSpPr>
          <p:nvPr userDrawn="1"/>
        </p:nvSpPr>
        <p:spPr>
          <a:xfrm>
            <a:off x="786379" y="5690106"/>
            <a:ext cx="4230232" cy="806287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kern="120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sz="1200" b="0" dirty="0"/>
              <a:t>@</a:t>
            </a:r>
            <a:r>
              <a:rPr lang="es-ES" sz="1200" b="0" dirty="0" err="1"/>
              <a:t>vallhebron</a:t>
            </a:r>
            <a:endParaRPr lang="es-ES" sz="1200" b="0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sz="1200" b="0" dirty="0"/>
              <a:t>/</a:t>
            </a:r>
            <a:r>
              <a:rPr lang="es-ES" sz="1200" b="0" dirty="0" err="1"/>
              <a:t>vallhebroncampus</a:t>
            </a:r>
            <a:endParaRPr lang="es-ES" sz="1200" b="0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sz="1200" b="0" dirty="0"/>
              <a:t>/</a:t>
            </a:r>
            <a:r>
              <a:rPr lang="es-ES" sz="1200" b="0" dirty="0" err="1"/>
              <a:t>company</a:t>
            </a:r>
            <a:r>
              <a:rPr lang="es-ES" sz="1200" b="0" dirty="0"/>
              <a:t>/</a:t>
            </a:r>
            <a:r>
              <a:rPr lang="es-ES" sz="1200" b="0" dirty="0" err="1"/>
              <a:t>vallhebron</a:t>
            </a:r>
            <a:endParaRPr lang="es-ES" sz="1200" b="0" dirty="0"/>
          </a:p>
        </p:txBody>
      </p:sp>
      <p:sp>
        <p:nvSpPr>
          <p:cNvPr id="14" name="Título 4"/>
          <p:cNvSpPr txBox="1">
            <a:spLocks/>
          </p:cNvSpPr>
          <p:nvPr userDrawn="1"/>
        </p:nvSpPr>
        <p:spPr>
          <a:xfrm>
            <a:off x="405378" y="4404509"/>
            <a:ext cx="4230232" cy="413999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kern="120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sz="1700" dirty="0" err="1"/>
              <a:t>Vall</a:t>
            </a:r>
            <a:r>
              <a:rPr lang="es-ES_tradnl" sz="1700" dirty="0"/>
              <a:t> </a:t>
            </a:r>
            <a:r>
              <a:rPr lang="es-ES_tradnl" sz="1700" dirty="0" err="1"/>
              <a:t>d’Hebron</a:t>
            </a:r>
            <a:r>
              <a:rPr lang="es-ES_tradnl" sz="1700" dirty="0"/>
              <a:t> Barcelona Hospital Campus</a:t>
            </a:r>
            <a:endParaRPr lang="es-ES_tradnl" sz="1700" b="0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22" y="5961104"/>
            <a:ext cx="154902" cy="15490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22" y="6181228"/>
            <a:ext cx="154902" cy="154902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14" y="5741866"/>
            <a:ext cx="155510" cy="15551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431" y="6009994"/>
            <a:ext cx="3822137" cy="342467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9906000" cy="747423"/>
          </a:xfrm>
          <a:prstGeom prst="rect">
            <a:avLst/>
          </a:prstGeom>
          <a:solidFill>
            <a:srgbClr val="1C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56874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1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901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5585/mmwr.ss6503a1" TargetMode="External"/><Relationship Id="rId2" Type="http://schemas.openxmlformats.org/officeDocument/2006/relationships/hyperlink" Target="https://doi.org/10.1002/aur.200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007/s10803-017-3089-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99313" y="4354285"/>
            <a:ext cx="40930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500" b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Trastorn</a:t>
            </a:r>
            <a:r>
              <a:rPr lang="es-ES_tradnl" sz="25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de </a:t>
            </a:r>
            <a:r>
              <a:rPr lang="es-ES_tradnl" sz="2500" b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l’Espectre</a:t>
            </a:r>
            <a:r>
              <a:rPr lang="es-ES_tradnl" sz="25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Autista: TEA</a:t>
            </a:r>
          </a:p>
        </p:txBody>
      </p:sp>
      <p:sp>
        <p:nvSpPr>
          <p:cNvPr id="5" name="CuadroTexto 2"/>
          <p:cNvSpPr txBox="1"/>
          <p:nvPr/>
        </p:nvSpPr>
        <p:spPr>
          <a:xfrm>
            <a:off x="224286" y="668341"/>
            <a:ext cx="45892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El </a:t>
            </a:r>
            <a:r>
              <a:rPr lang="es-ES_tradnl" sz="1200" b="1" dirty="0" err="1">
                <a:latin typeface="Times New Roman" charset="0"/>
                <a:ea typeface="Times New Roman" charset="0"/>
                <a:cs typeface="Times New Roman" charset="0"/>
              </a:rPr>
              <a:t>Vall</a:t>
            </a:r>
            <a:r>
              <a:rPr lang="es-ES_tradnl" sz="12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1200" b="1" dirty="0" err="1">
                <a:latin typeface="Times New Roman" charset="0"/>
                <a:ea typeface="Times New Roman" charset="0"/>
                <a:cs typeface="Times New Roman" charset="0"/>
              </a:rPr>
              <a:t>d’Hebron</a:t>
            </a:r>
            <a:r>
              <a:rPr lang="es-ES_tradnl" sz="1200" b="1" dirty="0">
                <a:latin typeface="Times New Roman" charset="0"/>
                <a:ea typeface="Times New Roman" charset="0"/>
                <a:cs typeface="Times New Roman" charset="0"/>
              </a:rPr>
              <a:t> Barcelona Hospital Campus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som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un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parc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sanitari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de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referència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mundial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on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assistència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, recerca,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docència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i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innovació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es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dnen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la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mà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just"/>
            <a:endParaRPr lang="es-ES_tradnl" sz="1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En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referència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al TEA,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s'estan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duent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a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terme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diverses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investigacions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per disminuir les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dificultats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associades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a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l'etapa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infantil i adulta. En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aquest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sentit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s'està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iniciant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una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investigació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sobre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trastorns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del son en persones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amb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TEA i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els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seus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familiars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/>
            <a:endParaRPr lang="es-ES_tradnl" sz="1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Si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tens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un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diagnòstic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de TEA o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ets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familiar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d'una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persona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amb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diagnòstic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de TEA, i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t’interessa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participar en la recerca, no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dubtis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en posar-te en contacte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amb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el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nostre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equip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just"/>
            <a:endParaRPr lang="es-ES_tradnl" sz="1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Email:  </a:t>
            </a:r>
            <a:r>
              <a:rPr lang="es-ES_tradnl" sz="1200" b="1" dirty="0">
                <a:latin typeface="Times New Roman" charset="0"/>
                <a:ea typeface="Times New Roman" charset="0"/>
                <a:cs typeface="Times New Roman" charset="0"/>
              </a:rPr>
              <a:t>imanol.setien@vhir.org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//</a:t>
            </a:r>
            <a:r>
              <a:rPr lang="es-ES_tradnl" sz="1200" b="1" dirty="0">
                <a:latin typeface="Times New Roman" charset="0"/>
                <a:ea typeface="Times New Roman" charset="0"/>
                <a:cs typeface="Times New Roman" charset="0"/>
              </a:rPr>
              <a:t> jlugo@vhebron.net</a:t>
            </a:r>
            <a:endParaRPr lang="es-ES_tradnl" sz="1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Telf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:  </a:t>
            </a:r>
            <a:r>
              <a:rPr lang="es-ES_tradnl" sz="1200" b="1" dirty="0">
                <a:latin typeface="Times New Roman" charset="0"/>
                <a:ea typeface="Times New Roman" charset="0"/>
                <a:cs typeface="Times New Roman" charset="0"/>
              </a:rPr>
              <a:t>93 489 42 94 </a:t>
            </a:r>
            <a:r>
              <a:rPr lang="es-ES_tradnl" sz="900" dirty="0">
                <a:latin typeface="Times New Roman" charset="0"/>
                <a:ea typeface="Times New Roman" charset="0"/>
                <a:cs typeface="Times New Roman" charset="0"/>
              </a:rPr>
              <a:t>*Preguntar per </a:t>
            </a:r>
            <a:r>
              <a:rPr lang="es-ES_tradnl" sz="900" dirty="0" err="1">
                <a:latin typeface="Times New Roman" charset="0"/>
                <a:ea typeface="Times New Roman" charset="0"/>
                <a:cs typeface="Times New Roman" charset="0"/>
              </a:rPr>
              <a:t>l’equip</a:t>
            </a:r>
            <a:r>
              <a:rPr lang="es-ES_tradnl" sz="900" dirty="0">
                <a:latin typeface="Times New Roman" charset="0"/>
                <a:ea typeface="Times New Roman" charset="0"/>
                <a:cs typeface="Times New Roman" charset="0"/>
              </a:rPr>
              <a:t> de TEA. </a:t>
            </a:r>
          </a:p>
        </p:txBody>
      </p:sp>
      <p:sp>
        <p:nvSpPr>
          <p:cNvPr id="6" name="CuadroTexto 1"/>
          <p:cNvSpPr txBox="1"/>
          <p:nvPr/>
        </p:nvSpPr>
        <p:spPr>
          <a:xfrm>
            <a:off x="0" y="163285"/>
            <a:ext cx="4931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err="1">
                <a:solidFill>
                  <a:srgbClr val="1C5091"/>
                </a:solidFill>
                <a:latin typeface="Times New Roman" charset="0"/>
                <a:ea typeface="Times New Roman" charset="0"/>
                <a:cs typeface="Times New Roman" charset="0"/>
              </a:rPr>
              <a:t>Trastorns</a:t>
            </a:r>
            <a:r>
              <a:rPr lang="es-ES_tradnl" sz="2000" b="1" dirty="0">
                <a:solidFill>
                  <a:srgbClr val="1C5091"/>
                </a:solidFill>
                <a:latin typeface="Times New Roman" charset="0"/>
                <a:ea typeface="Times New Roman" charset="0"/>
                <a:cs typeface="Times New Roman" charset="0"/>
              </a:rPr>
              <a:t> del son en TEA</a:t>
            </a:r>
          </a:p>
        </p:txBody>
      </p:sp>
      <p:sp>
        <p:nvSpPr>
          <p:cNvPr id="8" name="Contenidor d'imatge 7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026" name="Picture 2" descr="man lying on bed with laptop on top of chest watching something"/>
          <p:cNvPicPr>
            <a:picLocks noChangeAspect="1" noChangeArrowheads="1"/>
          </p:cNvPicPr>
          <p:nvPr/>
        </p:nvPicPr>
        <p:blipFill>
          <a:blip r:embed="rId2"/>
          <a:srcRect l="19876"/>
          <a:stretch>
            <a:fillRect/>
          </a:stretch>
        </p:blipFill>
        <p:spPr bwMode="auto">
          <a:xfrm>
            <a:off x="4953000" y="0"/>
            <a:ext cx="4953000" cy="41108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213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 de texto 2">
            <a:extLst>
              <a:ext uri="{FF2B5EF4-FFF2-40B4-BE49-F238E27FC236}">
                <a16:creationId xmlns:a16="http://schemas.microsoft.com/office/drawing/2014/main" id="{3F8A6339-303E-4A32-9F25-9BCE1AB7B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263" y="1308735"/>
            <a:ext cx="1947862" cy="688975"/>
          </a:xfrm>
          <a:prstGeom prst="rect">
            <a:avLst/>
          </a:prstGeom>
          <a:solidFill>
            <a:srgbClr val="92D05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TEA VdH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uadro de texto 1">
            <a:extLst>
              <a:ext uri="{FF2B5EF4-FFF2-40B4-BE49-F238E27FC236}">
                <a16:creationId xmlns:a16="http://schemas.microsoft.com/office/drawing/2014/main" id="{17664EF9-C2C3-46E2-9445-F0F41E393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0663" y="2223135"/>
            <a:ext cx="1400175" cy="542925"/>
          </a:xfrm>
          <a:prstGeom prst="rect">
            <a:avLst/>
          </a:prstGeom>
          <a:solidFill>
            <a:srgbClr val="FFC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DIAGNÓSTICO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10B7231D-C1AE-4800-97A5-7BFB6C79B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25" y="2219960"/>
            <a:ext cx="1343025" cy="542925"/>
          </a:xfrm>
          <a:prstGeom prst="rect">
            <a:avLst/>
          </a:prstGeom>
          <a:solidFill>
            <a:srgbClr val="FFC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INVESTIGACIÓN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uadro de texto 3">
            <a:extLst>
              <a:ext uri="{FF2B5EF4-FFF2-40B4-BE49-F238E27FC236}">
                <a16:creationId xmlns:a16="http://schemas.microsoft.com/office/drawing/2014/main" id="{F30D0346-5A50-433E-825C-1107C6CE2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8063" y="2219960"/>
            <a:ext cx="1571625" cy="542925"/>
          </a:xfrm>
          <a:prstGeom prst="rect">
            <a:avLst/>
          </a:prstGeom>
          <a:solidFill>
            <a:srgbClr val="FFC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FORMACIÓN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uadro de texto 4">
            <a:extLst>
              <a:ext uri="{FF2B5EF4-FFF2-40B4-BE49-F238E27FC236}">
                <a16:creationId xmlns:a16="http://schemas.microsoft.com/office/drawing/2014/main" id="{57B387E3-14BA-400D-8457-339057380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3137535"/>
            <a:ext cx="1333500" cy="2276472"/>
          </a:xfrm>
          <a:prstGeom prst="rect">
            <a:avLst/>
          </a:prstGeom>
          <a:solidFill>
            <a:srgbClr val="A8D08D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Infanto-Juvenil</a:t>
            </a:r>
            <a:endParaRPr kumimoji="0" lang="es-ES" altLang="es-E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Pediatría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Psiqauitría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(CSMIJ, CCEE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 (NRL)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Comunidad (CDIAP, Escuelas, Asociaciones)</a:t>
            </a: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uadro de texto 5">
            <a:extLst>
              <a:ext uri="{FF2B5EF4-FFF2-40B4-BE49-F238E27FC236}">
                <a16:creationId xmlns:a16="http://schemas.microsoft.com/office/drawing/2014/main" id="{8DAAF7E1-9A73-437D-B7FB-06DEB0773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421" y="3134360"/>
            <a:ext cx="1333500" cy="2289175"/>
          </a:xfrm>
          <a:prstGeom prst="rect">
            <a:avLst/>
          </a:prstGeom>
          <a:solidFill>
            <a:srgbClr val="A8D08D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Adultos</a:t>
            </a:r>
            <a:endParaRPr kumimoji="0" lang="es-ES" altLang="es-E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At. Primaria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Psiquatría</a:t>
            </a:r>
            <a:r>
              <a:rPr lang="es-ES" alt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 (CSMA, CCEE)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Comunidad (Asociaciones)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uadro de texto 6">
            <a:extLst>
              <a:ext uri="{FF2B5EF4-FFF2-40B4-BE49-F238E27FC236}">
                <a16:creationId xmlns:a16="http://schemas.microsoft.com/office/drawing/2014/main" id="{877E05A0-CC92-421F-B993-2C5049CCC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8587" y="3134360"/>
            <a:ext cx="1517703" cy="2289175"/>
          </a:xfrm>
          <a:prstGeom prst="rect">
            <a:avLst/>
          </a:prstGeom>
          <a:solidFill>
            <a:srgbClr val="8EAADB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Proyectos iniciados</a:t>
            </a:r>
            <a:endParaRPr kumimoji="0" lang="es-ES" altLang="es-E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Genética/Ambiental</a:t>
            </a: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Balovaptan</a:t>
            </a:r>
            <a:endParaRPr lang="es-ES" altLang="es-E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Sueño (Evaluación)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Validación de escalas</a:t>
            </a: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TAA</a:t>
            </a:r>
          </a:p>
        </p:txBody>
      </p:sp>
      <p:sp>
        <p:nvSpPr>
          <p:cNvPr id="9" name="Cuadro de texto 7">
            <a:extLst>
              <a:ext uri="{FF2B5EF4-FFF2-40B4-BE49-F238E27FC236}">
                <a16:creationId xmlns:a16="http://schemas.microsoft.com/office/drawing/2014/main" id="{E7A8804C-EBFC-4B25-AC83-192A575B1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325" y="3134360"/>
            <a:ext cx="1333500" cy="2289175"/>
          </a:xfrm>
          <a:prstGeom prst="rect">
            <a:avLst/>
          </a:prstGeom>
          <a:solidFill>
            <a:srgbClr val="F4B083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Proyectos futuros</a:t>
            </a:r>
            <a:endParaRPr kumimoji="0" lang="es-ES" altLang="es-E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Sueño (Tratamiento)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Eye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-tracking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Inmunología y TEA</a:t>
            </a: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uadro de texto 8">
            <a:extLst>
              <a:ext uri="{FF2B5EF4-FFF2-40B4-BE49-F238E27FC236}">
                <a16:creationId xmlns:a16="http://schemas.microsoft.com/office/drawing/2014/main" id="{C42E6812-6EF5-4FD7-B61E-F3FD4CF94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3134360"/>
            <a:ext cx="1366837" cy="2279650"/>
          </a:xfrm>
          <a:prstGeom prst="rect">
            <a:avLst/>
          </a:prstGeom>
          <a:solidFill>
            <a:srgbClr val="00B0F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Clínica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Residentes (MIR, PIR)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CSMIJs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CSMAs</a:t>
            </a: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Primaria (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/CAP)</a:t>
            </a: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40059789-D41E-47F3-8DAE-B5AEC6EE6034}"/>
              </a:ext>
            </a:extLst>
          </p:cNvPr>
          <p:cNvCxnSpPr/>
          <p:nvPr/>
        </p:nvCxnSpPr>
        <p:spPr>
          <a:xfrm>
            <a:off x="1751753" y="2762885"/>
            <a:ext cx="0" cy="37147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: angular 12">
            <a:extLst>
              <a:ext uri="{FF2B5EF4-FFF2-40B4-BE49-F238E27FC236}">
                <a16:creationId xmlns:a16="http://schemas.microsoft.com/office/drawing/2014/main" id="{F963F5A2-F482-49CE-A83F-D5A9E5E04408}"/>
              </a:ext>
            </a:extLst>
          </p:cNvPr>
          <p:cNvCxnSpPr/>
          <p:nvPr/>
        </p:nvCxnSpPr>
        <p:spPr>
          <a:xfrm>
            <a:off x="2543175" y="3385185"/>
            <a:ext cx="0" cy="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91E9FAC-6A53-49B3-A26F-2A3F974F334F}"/>
              </a:ext>
            </a:extLst>
          </p:cNvPr>
          <p:cNvCxnSpPr/>
          <p:nvPr/>
        </p:nvCxnSpPr>
        <p:spPr>
          <a:xfrm>
            <a:off x="2551007" y="2762885"/>
            <a:ext cx="0" cy="37147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B84CC466-F0CD-425A-821A-A91E517FC0FA}"/>
              </a:ext>
            </a:extLst>
          </p:cNvPr>
          <p:cNvCxnSpPr/>
          <p:nvPr/>
        </p:nvCxnSpPr>
        <p:spPr>
          <a:xfrm>
            <a:off x="5819986" y="2766060"/>
            <a:ext cx="0" cy="37147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27C5DB6-282E-4498-B58C-4DB0D1D739C6}"/>
              </a:ext>
            </a:extLst>
          </p:cNvPr>
          <p:cNvCxnSpPr>
            <a:cxnSpLocks/>
          </p:cNvCxnSpPr>
          <p:nvPr/>
        </p:nvCxnSpPr>
        <p:spPr>
          <a:xfrm>
            <a:off x="5244043" y="1997710"/>
            <a:ext cx="0" cy="22225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87BCC72A-2D1E-4DC8-9113-31032D07AC28}"/>
              </a:ext>
            </a:extLst>
          </p:cNvPr>
          <p:cNvCxnSpPr/>
          <p:nvPr/>
        </p:nvCxnSpPr>
        <p:spPr>
          <a:xfrm>
            <a:off x="7907020" y="2762885"/>
            <a:ext cx="0" cy="37147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AB421662-C3EB-4555-AB50-2CA870AAD248}"/>
              </a:ext>
            </a:extLst>
          </p:cNvPr>
          <p:cNvCxnSpPr/>
          <p:nvPr/>
        </p:nvCxnSpPr>
        <p:spPr>
          <a:xfrm>
            <a:off x="5957888" y="2476923"/>
            <a:ext cx="140017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3B96F1B6-39B1-40BC-A301-ABCB4584C2E0}"/>
              </a:ext>
            </a:extLst>
          </p:cNvPr>
          <p:cNvCxnSpPr/>
          <p:nvPr/>
        </p:nvCxnSpPr>
        <p:spPr>
          <a:xfrm>
            <a:off x="2895600" y="2467186"/>
            <a:ext cx="172402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C8A581F5-4F39-4F0E-B84D-59891B4481D2}"/>
              </a:ext>
            </a:extLst>
          </p:cNvPr>
          <p:cNvCxnSpPr>
            <a:cxnSpLocks/>
          </p:cNvCxnSpPr>
          <p:nvPr/>
        </p:nvCxnSpPr>
        <p:spPr>
          <a:xfrm>
            <a:off x="4829386" y="2762885"/>
            <a:ext cx="0" cy="37147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9">
            <a:extLst>
              <a:ext uri="{FF2B5EF4-FFF2-40B4-BE49-F238E27FC236}">
                <a16:creationId xmlns:a16="http://schemas.microsoft.com/office/drawing/2014/main" id="{98C9FE28-9CE1-482E-A6A4-2414AAD66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851535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69ED73FD-5E34-425E-AC63-4FD6A59EF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1308735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9">
            <a:extLst>
              <a:ext uri="{FF2B5EF4-FFF2-40B4-BE49-F238E27FC236}">
                <a16:creationId xmlns:a16="http://schemas.microsoft.com/office/drawing/2014/main" id="{450E489C-D55B-4AE1-A2E9-6ED3ED63A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176593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95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95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95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95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95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95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95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95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95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5475" algn="l"/>
              </a:tabLst>
            </a:pPr>
            <a:r>
              <a:rPr kumimoji="0" lang="es-E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s-ES" altLang="es-E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5475" algn="l"/>
              </a:tabLst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/>
          <p:cNvSpPr txBox="1"/>
          <p:nvPr/>
        </p:nvSpPr>
        <p:spPr>
          <a:xfrm>
            <a:off x="476250" y="1400175"/>
            <a:ext cx="8982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>
                <a:solidFill>
                  <a:srgbClr val="1C5091"/>
                </a:solidFill>
                <a:latin typeface="Times New Roman" charset="0"/>
                <a:cs typeface="Times New Roman" charset="0"/>
              </a:rPr>
              <a:t>Conveni específic Associació </a:t>
            </a:r>
            <a:r>
              <a:rPr lang="ca-ES" sz="2000" b="1" dirty="0" err="1">
                <a:solidFill>
                  <a:srgbClr val="1C5091"/>
                </a:solidFill>
                <a:latin typeface="Times New Roman" charset="0"/>
                <a:cs typeface="Times New Roman" charset="0"/>
              </a:rPr>
              <a:t>Asperger</a:t>
            </a:r>
            <a:r>
              <a:rPr lang="ca-ES" sz="2000" b="1" dirty="0">
                <a:solidFill>
                  <a:srgbClr val="1C5091"/>
                </a:solidFill>
                <a:latin typeface="Times New Roman" charset="0"/>
                <a:cs typeface="Times New Roman" charset="0"/>
              </a:rPr>
              <a:t> Catalunya – Hospital Universitari Vall d’Hebron</a:t>
            </a:r>
          </a:p>
        </p:txBody>
      </p:sp>
      <p:pic>
        <p:nvPicPr>
          <p:cNvPr id="5122" name="Picture 2" descr="Resultado de imagen de associaciÃ³ asperger catalun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49" y="2452687"/>
            <a:ext cx="4695825" cy="2347913"/>
          </a:xfrm>
          <a:prstGeom prst="rect">
            <a:avLst/>
          </a:prstGeom>
          <a:noFill/>
        </p:spPr>
      </p:pic>
      <p:pic>
        <p:nvPicPr>
          <p:cNvPr id="5124" name="Picture 4" descr="Imagen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5476" y="2839030"/>
            <a:ext cx="3054350" cy="1551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/>
          <p:cNvSpPr txBox="1"/>
          <p:nvPr/>
        </p:nvSpPr>
        <p:spPr>
          <a:xfrm>
            <a:off x="476250" y="1400175"/>
            <a:ext cx="8982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err="1">
                <a:solidFill>
                  <a:srgbClr val="1C5091"/>
                </a:solidFill>
                <a:latin typeface="Times New Roman" charset="0"/>
                <a:cs typeface="Times New Roman" charset="0"/>
              </a:rPr>
              <a:t>Trastornos</a:t>
            </a:r>
            <a:r>
              <a:rPr lang="ca-ES" sz="2000" b="1" dirty="0">
                <a:solidFill>
                  <a:srgbClr val="1C5091"/>
                </a:solidFill>
                <a:latin typeface="Times New Roman" charset="0"/>
                <a:cs typeface="Times New Roman" charset="0"/>
              </a:rPr>
              <a:t> del </a:t>
            </a:r>
            <a:r>
              <a:rPr lang="ca-ES" sz="2000" b="1" dirty="0" err="1">
                <a:solidFill>
                  <a:srgbClr val="1C5091"/>
                </a:solidFill>
                <a:latin typeface="Times New Roman" charset="0"/>
                <a:cs typeface="Times New Roman" charset="0"/>
              </a:rPr>
              <a:t>sueño</a:t>
            </a:r>
            <a:r>
              <a:rPr lang="ca-ES" sz="2000" b="1" dirty="0">
                <a:solidFill>
                  <a:srgbClr val="1C5091"/>
                </a:solidFill>
                <a:latin typeface="Times New Roman" charset="0"/>
                <a:cs typeface="Times New Roman" charset="0"/>
              </a:rPr>
              <a:t> en TEA</a:t>
            </a:r>
          </a:p>
        </p:txBody>
      </p:sp>
      <p:sp>
        <p:nvSpPr>
          <p:cNvPr id="3" name="QuadreDeText 2"/>
          <p:cNvSpPr txBox="1"/>
          <p:nvPr/>
        </p:nvSpPr>
        <p:spPr>
          <a:xfrm>
            <a:off x="476250" y="2314575"/>
            <a:ext cx="898207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 err="1">
                <a:solidFill>
                  <a:srgbClr val="1C5091"/>
                </a:solidFill>
                <a:latin typeface="Times New Roman" charset="0"/>
                <a:cs typeface="Times New Roman" charset="0"/>
              </a:rPr>
              <a:t>Prevalencia</a:t>
            </a:r>
            <a:r>
              <a:rPr lang="ca-ES" sz="2000" b="1" dirty="0">
                <a:solidFill>
                  <a:srgbClr val="1C5091"/>
                </a:solidFill>
                <a:latin typeface="Times New Roman" charset="0"/>
                <a:cs typeface="Times New Roman" charset="0"/>
              </a:rPr>
              <a:t> infantil</a:t>
            </a:r>
          </a:p>
          <a:p>
            <a:endParaRPr lang="ca-ES" sz="2000" b="1" dirty="0">
              <a:solidFill>
                <a:srgbClr val="1C5091"/>
              </a:solidFill>
              <a:latin typeface="Times New Roman" charset="0"/>
              <a:cs typeface="Times New Roman" charset="0"/>
            </a:endParaRPr>
          </a:p>
          <a:p>
            <a:pPr marL="285750" indent="-285750">
              <a:buFontTx/>
              <a:buChar char="-"/>
            </a:pPr>
            <a:r>
              <a:rPr lang="es-ES" sz="2000" dirty="0"/>
              <a:t>Tasas de prevalencia muy elevadas (80%) en población infantil con TEA</a:t>
            </a:r>
          </a:p>
          <a:p>
            <a:pPr marL="285750" indent="-285750">
              <a:buFontTx/>
              <a:buChar char="-"/>
            </a:pPr>
            <a:r>
              <a:rPr lang="es-ES" sz="2000" dirty="0"/>
              <a:t>Alteraciones en el inicio y mantenimiento del sueño</a:t>
            </a:r>
          </a:p>
          <a:p>
            <a:pPr marL="285750" indent="-285750">
              <a:buFontTx/>
              <a:buChar char="-"/>
            </a:pPr>
            <a:r>
              <a:rPr lang="es-ES" sz="2000" dirty="0"/>
              <a:t>Interferencia con las actividades de la vida diaria (escuela, procesos de aprendizaje, mantenimiento de la atención, labilidad emocional…)</a:t>
            </a:r>
          </a:p>
          <a:p>
            <a:pPr marL="285750" indent="-285750">
              <a:buFontTx/>
              <a:buChar char="-"/>
            </a:pPr>
            <a:r>
              <a:rPr lang="es-ES" sz="2000" dirty="0"/>
              <a:t>Interferencia en el desempeño diario de los cuidadores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i="1" dirty="0"/>
              <a:t>Baird G, </a:t>
            </a:r>
            <a:r>
              <a:rPr lang="en-US" sz="1000" i="1" dirty="0" err="1"/>
              <a:t>Simonoff</a:t>
            </a:r>
            <a:r>
              <a:rPr lang="en-US" sz="1000" i="1" dirty="0"/>
              <a:t> E, Pickles A, et al. Prevalence of disorders of the autism spectrum in a population cohort of children in South Thames: the Special Needs and Autism Project (SNAP). The Lancet. 2006; 368:210–215</a:t>
            </a:r>
            <a:endParaRPr lang="es-ES" sz="1000" i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i="1" dirty="0"/>
              <a:t>Kozlowski, A.M.; Matson, J.L.; Belva, B.; </a:t>
            </a:r>
            <a:r>
              <a:rPr lang="en-US" sz="1000" i="1" dirty="0" err="1"/>
              <a:t>Rieske</a:t>
            </a:r>
            <a:r>
              <a:rPr lang="en-US" sz="1000" i="1" dirty="0"/>
              <a:t>, R. Feeding and sleep difficulties in toddlers with autism spectrum disorders. Res. Autism </a:t>
            </a:r>
            <a:r>
              <a:rPr lang="en-US" sz="1000" i="1" dirty="0" err="1"/>
              <a:t>Spectr</a:t>
            </a:r>
            <a:r>
              <a:rPr lang="en-US" sz="1000" i="1" dirty="0"/>
              <a:t>. </a:t>
            </a:r>
            <a:r>
              <a:rPr lang="en-US" sz="1000" i="1" dirty="0" err="1"/>
              <a:t>Disord</a:t>
            </a:r>
            <a:r>
              <a:rPr lang="en-US" sz="1000" i="1" dirty="0"/>
              <a:t>. 2012, 6, 385–390.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i="1" dirty="0"/>
              <a:t>Goldman, S.E.; McGrew, S.; Johnson, K.P.; </a:t>
            </a:r>
            <a:r>
              <a:rPr lang="en-US" sz="1000" i="1" dirty="0" err="1"/>
              <a:t>Richdale</a:t>
            </a:r>
            <a:r>
              <a:rPr lang="en-US" sz="1000" i="1" dirty="0"/>
              <a:t>, A.L.; Clemons, T.E.; Malow, B.A. Sleep is associated with problem behaviors in children and adolescents with autism spectrum disorders. Res. Autism </a:t>
            </a:r>
            <a:r>
              <a:rPr lang="en-US" sz="1000" i="1" dirty="0" err="1"/>
              <a:t>Spectr</a:t>
            </a:r>
            <a:r>
              <a:rPr lang="en-US" sz="1000" i="1" dirty="0"/>
              <a:t>. </a:t>
            </a:r>
            <a:r>
              <a:rPr lang="en-US" sz="1000" i="1" dirty="0" err="1"/>
              <a:t>Disord</a:t>
            </a:r>
            <a:r>
              <a:rPr lang="en-US" sz="1000" i="1" dirty="0"/>
              <a:t>. 2011, 5, 1223–1229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i="1" dirty="0" err="1"/>
              <a:t>Souders</a:t>
            </a:r>
            <a:r>
              <a:rPr lang="en-US" sz="1000" i="1" dirty="0"/>
              <a:t>, M.C.; Mason, T.B.; Valladares, O.; </a:t>
            </a:r>
            <a:r>
              <a:rPr lang="en-US" sz="1000" i="1" dirty="0" err="1"/>
              <a:t>Bucan</a:t>
            </a:r>
            <a:r>
              <a:rPr lang="en-US" sz="1000" i="1" dirty="0"/>
              <a:t>, M.; Levy, S.E.; Mandell, D.S.; Weaver, T.E.; Pinto-Martin, J. Sleep behaviors and sleep quality in children with autism spectrum disorders. Sleep 2009, 32, 1566–1578</a:t>
            </a:r>
            <a:endParaRPr lang="es-ES" sz="1000" i="1" dirty="0"/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QuadreDeText 2"/>
          <p:cNvSpPr txBox="1"/>
          <p:nvPr/>
        </p:nvSpPr>
        <p:spPr>
          <a:xfrm>
            <a:off x="476250" y="1254311"/>
            <a:ext cx="8982075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err="1">
                <a:solidFill>
                  <a:srgbClr val="1C5091"/>
                </a:solidFill>
                <a:latin typeface="Times New Roman" charset="0"/>
                <a:cs typeface="Times New Roman" charset="0"/>
              </a:rPr>
              <a:t>Nuestro</a:t>
            </a:r>
            <a:r>
              <a:rPr lang="ca-ES" sz="2000" b="1" dirty="0">
                <a:solidFill>
                  <a:srgbClr val="1C5091"/>
                </a:solidFill>
                <a:latin typeface="Times New Roman" charset="0"/>
                <a:cs typeface="Times New Roman" charset="0"/>
              </a:rPr>
              <a:t> estudio</a:t>
            </a:r>
            <a:endParaRPr lang="ca-ES" dirty="0"/>
          </a:p>
          <a:p>
            <a:r>
              <a:rPr lang="ca-ES" sz="2000" b="1" dirty="0"/>
              <a:t>Fase 1: </a:t>
            </a:r>
            <a:r>
              <a:rPr lang="ca-ES" sz="2000" b="1" dirty="0" err="1"/>
              <a:t>evaluación</a:t>
            </a:r>
            <a:r>
              <a:rPr lang="ca-ES" sz="2000" b="1" dirty="0"/>
              <a:t> infantil y </a:t>
            </a:r>
            <a:r>
              <a:rPr lang="ca-ES" sz="2000" b="1" dirty="0" err="1"/>
              <a:t>adultos</a:t>
            </a:r>
            <a:r>
              <a:rPr lang="ca-ES" sz="2000" b="1" dirty="0"/>
              <a:t> (</a:t>
            </a:r>
            <a:r>
              <a:rPr lang="ca-ES" sz="2000" b="1" dirty="0" err="1"/>
              <a:t>otoño</a:t>
            </a:r>
            <a:r>
              <a:rPr lang="ca-ES" sz="2000" b="1" dirty="0"/>
              <a:t> 2019)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000" dirty="0" err="1"/>
              <a:t>Reclutamiento</a:t>
            </a:r>
            <a:r>
              <a:rPr lang="ca-ES" sz="2000" dirty="0"/>
              <a:t> de </a:t>
            </a:r>
            <a:r>
              <a:rPr lang="ca-ES" sz="2000" dirty="0" err="1"/>
              <a:t>participantes</a:t>
            </a:r>
            <a:r>
              <a:rPr lang="ca-ES" sz="2000" dirty="0"/>
              <a:t> </a:t>
            </a:r>
            <a:r>
              <a:rPr lang="ca-ES" sz="2000" dirty="0" err="1"/>
              <a:t>voluntarios</a:t>
            </a:r>
            <a:endParaRPr lang="ca-E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000" dirty="0"/>
              <a:t>Firma del 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000" dirty="0" err="1"/>
              <a:t>Recogida</a:t>
            </a:r>
            <a:r>
              <a:rPr lang="ca-ES" sz="2000" dirty="0"/>
              <a:t> de </a:t>
            </a:r>
            <a:r>
              <a:rPr lang="ca-ES" sz="2000" dirty="0" err="1"/>
              <a:t>datos</a:t>
            </a:r>
            <a:r>
              <a:rPr lang="ca-ES" sz="2000" dirty="0"/>
              <a:t> (</a:t>
            </a:r>
            <a:r>
              <a:rPr lang="ca-ES" sz="2000" dirty="0" err="1"/>
              <a:t>cuestionarios</a:t>
            </a:r>
            <a:r>
              <a:rPr lang="ca-ES" sz="2000" dirty="0"/>
              <a:t> </a:t>
            </a:r>
            <a:r>
              <a:rPr lang="ca-ES" sz="2000" dirty="0" err="1"/>
              <a:t>medida</a:t>
            </a:r>
            <a:r>
              <a:rPr lang="ca-ES" sz="2000" dirty="0"/>
              <a:t> del </a:t>
            </a:r>
            <a:r>
              <a:rPr lang="ca-ES" sz="2000" dirty="0" err="1"/>
              <a:t>sueño</a:t>
            </a:r>
            <a:r>
              <a:rPr lang="ca-ES" sz="2000" dirty="0"/>
              <a:t> y </a:t>
            </a:r>
            <a:r>
              <a:rPr lang="ca-ES" sz="2000" dirty="0" err="1"/>
              <a:t>otras</a:t>
            </a:r>
            <a:r>
              <a:rPr lang="ca-ES" sz="2000" dirty="0"/>
              <a:t> variables </a:t>
            </a:r>
            <a:r>
              <a:rPr lang="ca-ES" sz="2000" dirty="0" err="1"/>
              <a:t>relacionadas</a:t>
            </a:r>
            <a:r>
              <a:rPr lang="ca-ES" sz="20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000" dirty="0" err="1"/>
              <a:t>Análisis</a:t>
            </a:r>
            <a:r>
              <a:rPr lang="ca-ES" sz="2000" dirty="0"/>
              <a:t> de </a:t>
            </a:r>
            <a:r>
              <a:rPr lang="ca-ES" sz="2000" dirty="0" err="1"/>
              <a:t>datos</a:t>
            </a:r>
            <a:endParaRPr lang="ca-E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000" dirty="0" err="1"/>
              <a:t>Interpretación</a:t>
            </a:r>
            <a:r>
              <a:rPr lang="ca-ES" sz="2000" dirty="0"/>
              <a:t> de los </a:t>
            </a:r>
            <a:r>
              <a:rPr lang="ca-ES" sz="2000" dirty="0" err="1"/>
              <a:t>resultados</a:t>
            </a:r>
            <a:endParaRPr lang="ca-E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000" dirty="0"/>
              <a:t>Diseño del estudio </a:t>
            </a:r>
            <a:r>
              <a:rPr lang="ca-ES" sz="2000" b="1" dirty="0"/>
              <a:t>(</a:t>
            </a:r>
            <a:r>
              <a:rPr lang="ca-ES" sz="2000" b="1" dirty="0" err="1"/>
              <a:t>ya</a:t>
            </a:r>
            <a:r>
              <a:rPr lang="ca-ES" sz="2000" b="1" dirty="0"/>
              <a:t> en fase de </a:t>
            </a:r>
            <a:r>
              <a:rPr lang="ca-ES" sz="2000" b="1" dirty="0" err="1"/>
              <a:t>diseño</a:t>
            </a:r>
            <a:r>
              <a:rPr lang="ca-ES" sz="2000" b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000" b="1" dirty="0" err="1"/>
              <a:t>Aleatorización</a:t>
            </a:r>
            <a:r>
              <a:rPr lang="ca-ES" sz="2000" dirty="0"/>
              <a:t> de los </a:t>
            </a:r>
            <a:r>
              <a:rPr lang="ca-ES" sz="2000" dirty="0" err="1"/>
              <a:t>participantes</a:t>
            </a:r>
            <a:r>
              <a:rPr lang="ca-ES" sz="2000" dirty="0"/>
              <a:t> a los </a:t>
            </a:r>
            <a:r>
              <a:rPr lang="ca-ES" sz="2000" dirty="0" err="1"/>
              <a:t>grupos</a:t>
            </a:r>
            <a:r>
              <a:rPr lang="ca-ES" sz="2000" dirty="0"/>
              <a:t> de </a:t>
            </a:r>
            <a:r>
              <a:rPr lang="ca-ES" sz="2000" dirty="0" err="1"/>
              <a:t>intervención</a:t>
            </a:r>
            <a:r>
              <a:rPr lang="ca-ES" sz="2000" dirty="0"/>
              <a:t> (no </a:t>
            </a:r>
            <a:r>
              <a:rPr lang="ca-ES" sz="2000" dirty="0" err="1"/>
              <a:t>todos</a:t>
            </a:r>
            <a:r>
              <a:rPr lang="ca-ES" sz="2000" dirty="0"/>
              <a:t> los </a:t>
            </a:r>
            <a:r>
              <a:rPr lang="ca-ES" sz="2000" dirty="0" err="1"/>
              <a:t>participantes</a:t>
            </a:r>
            <a:r>
              <a:rPr lang="ca-ES" sz="2000" dirty="0"/>
              <a:t> </a:t>
            </a:r>
            <a:r>
              <a:rPr lang="ca-ES" sz="2000" dirty="0" err="1"/>
              <a:t>irán</a:t>
            </a:r>
            <a:r>
              <a:rPr lang="ca-ES" sz="2000" dirty="0"/>
              <a:t> a la </a:t>
            </a:r>
            <a:r>
              <a:rPr lang="ca-ES" sz="2000" dirty="0" err="1"/>
              <a:t>segunda</a:t>
            </a:r>
            <a:r>
              <a:rPr lang="ca-ES" sz="2000" dirty="0"/>
              <a:t> fase)</a:t>
            </a:r>
          </a:p>
          <a:p>
            <a:endParaRPr lang="ca-ES" dirty="0"/>
          </a:p>
          <a:p>
            <a:r>
              <a:rPr lang="ca-ES" sz="2000" b="1" dirty="0"/>
              <a:t>Fase 2: </a:t>
            </a:r>
            <a:r>
              <a:rPr lang="ca-ES" sz="2000" b="1" dirty="0" err="1"/>
              <a:t>tratamiento</a:t>
            </a:r>
            <a:r>
              <a:rPr lang="ca-ES" sz="2000" b="1" dirty="0"/>
              <a:t> (</a:t>
            </a:r>
            <a:r>
              <a:rPr lang="ca-ES" sz="2000" b="1" dirty="0" err="1"/>
              <a:t>invierno</a:t>
            </a:r>
            <a:r>
              <a:rPr lang="ca-ES" sz="2000" b="1" dirty="0"/>
              <a:t>/primavera 2019-2020)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000" dirty="0"/>
              <a:t>Asistencia </a:t>
            </a:r>
            <a:r>
              <a:rPr lang="ca-ES" sz="2000" dirty="0" err="1"/>
              <a:t>semanal</a:t>
            </a:r>
            <a:r>
              <a:rPr lang="ca-ES" sz="2000" dirty="0"/>
              <a:t> a los </a:t>
            </a:r>
            <a:r>
              <a:rPr lang="ca-ES" sz="2000" dirty="0" err="1"/>
              <a:t>grupos</a:t>
            </a:r>
            <a:r>
              <a:rPr lang="ca-ES" sz="2000" dirty="0"/>
              <a:t> de </a:t>
            </a:r>
            <a:r>
              <a:rPr lang="ca-ES" sz="2000" dirty="0" err="1"/>
              <a:t>intervención</a:t>
            </a:r>
            <a:endParaRPr lang="ca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000" dirty="0" err="1"/>
              <a:t>Revisión</a:t>
            </a:r>
            <a:r>
              <a:rPr lang="ca-ES" sz="2000" dirty="0"/>
              <a:t> </a:t>
            </a:r>
            <a:r>
              <a:rPr lang="ca-ES" sz="2000" dirty="0" err="1"/>
              <a:t>semanal</a:t>
            </a:r>
            <a:r>
              <a:rPr lang="ca-ES" sz="2000" dirty="0"/>
              <a:t> de las </a:t>
            </a:r>
            <a:r>
              <a:rPr lang="ca-ES" sz="2000" dirty="0" err="1"/>
              <a:t>estrategias</a:t>
            </a:r>
            <a:r>
              <a:rPr lang="ca-ES" sz="2000" dirty="0"/>
              <a:t> y </a:t>
            </a:r>
            <a:r>
              <a:rPr lang="ca-ES" sz="2000" dirty="0" err="1"/>
              <a:t>habilidades</a:t>
            </a:r>
            <a:r>
              <a:rPr lang="ca-ES" sz="2000" dirty="0"/>
              <a:t> </a:t>
            </a:r>
            <a:r>
              <a:rPr lang="ca-ES" sz="2000" dirty="0" err="1"/>
              <a:t>desarrolladas</a:t>
            </a:r>
            <a:r>
              <a:rPr lang="ca-ES" sz="2000" dirty="0"/>
              <a:t> </a:t>
            </a:r>
            <a:r>
              <a:rPr lang="ca-ES" sz="2000" dirty="0" err="1"/>
              <a:t>durante</a:t>
            </a:r>
            <a:r>
              <a:rPr lang="ca-ES" sz="2000" dirty="0"/>
              <a:t> el </a:t>
            </a:r>
            <a:r>
              <a:rPr lang="ca-ES" sz="2000" dirty="0" err="1"/>
              <a:t>proceso</a:t>
            </a:r>
            <a:r>
              <a:rPr lang="ca-ES" sz="2000" dirty="0"/>
              <a:t> de </a:t>
            </a:r>
            <a:r>
              <a:rPr lang="ca-ES" sz="2000" dirty="0" err="1"/>
              <a:t>intervención</a:t>
            </a:r>
            <a:endParaRPr lang="ca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000" dirty="0" err="1"/>
              <a:t>Seguimiento</a:t>
            </a:r>
            <a:r>
              <a:rPr lang="ca-ES" sz="2000" dirty="0"/>
              <a:t> y </a:t>
            </a:r>
            <a:r>
              <a:rPr lang="ca-ES" sz="2000" dirty="0" err="1"/>
              <a:t>mantenimiento</a:t>
            </a:r>
            <a:r>
              <a:rPr lang="ca-ES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000" dirty="0" err="1"/>
              <a:t>Finalización</a:t>
            </a:r>
            <a:r>
              <a:rPr lang="ca-ES" sz="2000" dirty="0"/>
              <a:t> del estudio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a-ES" sz="2000" dirty="0"/>
          </a:p>
          <a:p>
            <a:endParaRPr lang="ca-ES" sz="2000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2404FB9-FF12-476F-B1CC-E985A9C45BDD}"/>
              </a:ext>
            </a:extLst>
          </p:cNvPr>
          <p:cNvSpPr/>
          <p:nvPr/>
        </p:nvSpPr>
        <p:spPr>
          <a:xfrm>
            <a:off x="3307167" y="317540"/>
            <a:ext cx="3043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a-ES" b="1" dirty="0" err="1">
                <a:solidFill>
                  <a:schemeClr val="bg1"/>
                </a:solidFill>
                <a:latin typeface="Times New Roman" charset="0"/>
                <a:cs typeface="Times New Roman" charset="0"/>
              </a:rPr>
              <a:t>Trastornos</a:t>
            </a:r>
            <a:r>
              <a:rPr lang="ca-ES" dirty="0">
                <a:solidFill>
                  <a:schemeClr val="bg1"/>
                </a:solidFill>
              </a:rPr>
              <a:t> </a:t>
            </a:r>
            <a:r>
              <a:rPr lang="ca-ES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del </a:t>
            </a:r>
            <a:r>
              <a:rPr lang="ca-ES" b="1" dirty="0" err="1">
                <a:solidFill>
                  <a:schemeClr val="bg1"/>
                </a:solidFill>
                <a:latin typeface="Times New Roman" charset="0"/>
                <a:cs typeface="Times New Roman" charset="0"/>
              </a:rPr>
              <a:t>sueño</a:t>
            </a:r>
            <a:r>
              <a:rPr lang="ca-ES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 en TEA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/>
          <p:cNvSpPr txBox="1"/>
          <p:nvPr/>
        </p:nvSpPr>
        <p:spPr>
          <a:xfrm>
            <a:off x="476250" y="1400175"/>
            <a:ext cx="8982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err="1">
                <a:solidFill>
                  <a:srgbClr val="1C5091"/>
                </a:solidFill>
                <a:latin typeface="Times New Roman" charset="0"/>
                <a:cs typeface="Times New Roman" charset="0"/>
              </a:rPr>
              <a:t>Trastornos</a:t>
            </a:r>
            <a:r>
              <a:rPr lang="ca-ES" sz="2000" b="1" dirty="0">
                <a:solidFill>
                  <a:srgbClr val="1C5091"/>
                </a:solidFill>
                <a:latin typeface="Times New Roman" charset="0"/>
                <a:cs typeface="Times New Roman" charset="0"/>
              </a:rPr>
              <a:t> del </a:t>
            </a:r>
            <a:r>
              <a:rPr lang="ca-ES" sz="2000" b="1" dirty="0" err="1">
                <a:solidFill>
                  <a:srgbClr val="1C5091"/>
                </a:solidFill>
                <a:latin typeface="Times New Roman" charset="0"/>
                <a:cs typeface="Times New Roman" charset="0"/>
              </a:rPr>
              <a:t>sueño</a:t>
            </a:r>
            <a:r>
              <a:rPr lang="ca-ES" sz="2000" b="1" dirty="0">
                <a:solidFill>
                  <a:srgbClr val="1C5091"/>
                </a:solidFill>
                <a:latin typeface="Times New Roman" charset="0"/>
                <a:cs typeface="Times New Roman" charset="0"/>
              </a:rPr>
              <a:t> en TEA</a:t>
            </a:r>
          </a:p>
        </p:txBody>
      </p:sp>
      <p:sp>
        <p:nvSpPr>
          <p:cNvPr id="3" name="QuadreDeText 2"/>
          <p:cNvSpPr txBox="1"/>
          <p:nvPr/>
        </p:nvSpPr>
        <p:spPr>
          <a:xfrm>
            <a:off x="461962" y="1950074"/>
            <a:ext cx="898207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 err="1">
                <a:solidFill>
                  <a:srgbClr val="1C5091"/>
                </a:solidFill>
                <a:latin typeface="Times New Roman" charset="0"/>
                <a:cs typeface="Times New Roman" charset="0"/>
              </a:rPr>
              <a:t>Prevalencia</a:t>
            </a:r>
            <a:r>
              <a:rPr lang="ca-ES" sz="2000" b="1" dirty="0">
                <a:solidFill>
                  <a:srgbClr val="1C5091"/>
                </a:solidFill>
                <a:latin typeface="Times New Roman" charset="0"/>
                <a:cs typeface="Times New Roman" charset="0"/>
              </a:rPr>
              <a:t> </a:t>
            </a:r>
            <a:r>
              <a:rPr lang="ca-ES" sz="2000" b="1" dirty="0" err="1">
                <a:solidFill>
                  <a:srgbClr val="1C5091"/>
                </a:solidFill>
                <a:latin typeface="Times New Roman" charset="0"/>
                <a:cs typeface="Times New Roman" charset="0"/>
              </a:rPr>
              <a:t>adultos</a:t>
            </a:r>
            <a:endParaRPr lang="ca-ES" sz="2000" b="1" dirty="0">
              <a:solidFill>
                <a:srgbClr val="1C5091"/>
              </a:solidFill>
              <a:latin typeface="Times New Roman" charset="0"/>
              <a:cs typeface="Times New Roman" charset="0"/>
            </a:endParaRPr>
          </a:p>
          <a:p>
            <a:endParaRPr lang="ca-ES" sz="2000" b="1" dirty="0">
              <a:solidFill>
                <a:srgbClr val="1C5091"/>
              </a:solidFill>
              <a:latin typeface="Times New Roman" charset="0"/>
              <a:cs typeface="Times New Roman" charset="0"/>
            </a:endParaRPr>
          </a:p>
          <a:p>
            <a:pPr marL="285750" indent="-285750">
              <a:buFontTx/>
              <a:buChar char="-"/>
            </a:pPr>
            <a:r>
              <a:rPr lang="es-ES" sz="2000" dirty="0"/>
              <a:t>Tasas de prevalencia no tan conocidas.</a:t>
            </a:r>
          </a:p>
          <a:p>
            <a:pPr marL="285750" indent="-285750">
              <a:buFontTx/>
              <a:buChar char="-"/>
            </a:pPr>
            <a:r>
              <a:rPr lang="es-ES" sz="2000" dirty="0" err="1"/>
              <a:t>Cronotipo</a:t>
            </a:r>
            <a:r>
              <a:rPr lang="es-ES" sz="2000" dirty="0"/>
              <a:t> Vespertino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Se </a:t>
            </a:r>
            <a:r>
              <a:rPr lang="en-US" sz="2000" dirty="0" err="1"/>
              <a:t>estima</a:t>
            </a:r>
            <a:r>
              <a:rPr lang="en-US" sz="2000" dirty="0"/>
              <a:t> una </a:t>
            </a:r>
            <a:r>
              <a:rPr lang="en-US" sz="2000" dirty="0" err="1"/>
              <a:t>prevalencia</a:t>
            </a:r>
            <a:r>
              <a:rPr lang="en-US" sz="2000" dirty="0"/>
              <a:t> de </a:t>
            </a:r>
            <a:r>
              <a:rPr lang="en-US" sz="2000" dirty="0" err="1"/>
              <a:t>casi</a:t>
            </a:r>
            <a:r>
              <a:rPr lang="en-US" sz="2000" dirty="0"/>
              <a:t> el 60% para </a:t>
            </a:r>
            <a:r>
              <a:rPr lang="en-US" sz="2000" dirty="0" err="1"/>
              <a:t>iniciar</a:t>
            </a:r>
            <a:r>
              <a:rPr lang="en-US" sz="2000" dirty="0"/>
              <a:t> el </a:t>
            </a:r>
            <a:r>
              <a:rPr lang="en-US" sz="2000" dirty="0" err="1"/>
              <a:t>sueño</a:t>
            </a:r>
            <a:r>
              <a:rPr lang="en-US" sz="2000" dirty="0"/>
              <a:t> (</a:t>
            </a:r>
            <a:r>
              <a:rPr lang="en-US" sz="2000" dirty="0" err="1"/>
              <a:t>Insomnio</a:t>
            </a:r>
            <a:r>
              <a:rPr lang="en-US" sz="2000" dirty="0"/>
              <a:t>) y del 51% para </a:t>
            </a:r>
            <a:r>
              <a:rPr lang="en-US" sz="2000" dirty="0" err="1"/>
              <a:t>trastornos</a:t>
            </a:r>
            <a:r>
              <a:rPr lang="en-US" sz="2000" dirty="0"/>
              <a:t> del </a:t>
            </a:r>
            <a:r>
              <a:rPr lang="en-US" sz="2000" dirty="0" err="1"/>
              <a:t>sueño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general.</a:t>
            </a:r>
          </a:p>
          <a:p>
            <a:pPr marL="285750" indent="-285750">
              <a:buFontTx/>
              <a:buChar char="-"/>
            </a:pPr>
            <a:r>
              <a:rPr lang="en-US" sz="2000" dirty="0" err="1"/>
              <a:t>Implicaciones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 </a:t>
            </a:r>
            <a:r>
              <a:rPr lang="en-US" sz="2000" dirty="0" err="1"/>
              <a:t>vida</a:t>
            </a:r>
            <a:r>
              <a:rPr lang="en-US" sz="2000" dirty="0"/>
              <a:t> </a:t>
            </a:r>
            <a:r>
              <a:rPr lang="en-US" sz="2000" dirty="0" err="1"/>
              <a:t>diaria</a:t>
            </a:r>
            <a:r>
              <a:rPr lang="en-US" sz="2000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Retraso</a:t>
            </a:r>
            <a:r>
              <a:rPr lang="en-US" sz="2000" dirty="0"/>
              <a:t> del </a:t>
            </a:r>
            <a:r>
              <a:rPr lang="en-US" sz="2000" dirty="0" err="1"/>
              <a:t>inicio</a:t>
            </a:r>
            <a:r>
              <a:rPr lang="en-US" sz="2000" dirty="0"/>
              <a:t> de la </a:t>
            </a:r>
            <a:r>
              <a:rPr lang="en-US" sz="2000" dirty="0" err="1"/>
              <a:t>conducta</a:t>
            </a:r>
            <a:r>
              <a:rPr lang="en-US" sz="2000" dirty="0"/>
              <a:t> de </a:t>
            </a:r>
            <a:r>
              <a:rPr lang="en-US" sz="2000" dirty="0" err="1"/>
              <a:t>sueño</a:t>
            </a:r>
            <a:r>
              <a:rPr lang="en-US" sz="2000" dirty="0"/>
              <a:t> (hasta un 15%)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Insatisfacción</a:t>
            </a:r>
            <a:r>
              <a:rPr lang="en-US" sz="2000" dirty="0"/>
              <a:t> con la </a:t>
            </a:r>
            <a:r>
              <a:rPr lang="en-US" sz="2000" dirty="0" err="1"/>
              <a:t>calidad</a:t>
            </a:r>
            <a:r>
              <a:rPr lang="en-US" sz="2000" dirty="0"/>
              <a:t> de </a:t>
            </a:r>
            <a:r>
              <a:rPr lang="en-US" sz="2000" dirty="0" err="1"/>
              <a:t>sueño</a:t>
            </a:r>
            <a:r>
              <a:rPr lang="en-US" sz="2000" dirty="0"/>
              <a:t> (8-13%)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Interferencia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las AAVD (14-19%)</a:t>
            </a:r>
            <a:endParaRPr lang="es-ES" sz="2000" dirty="0"/>
          </a:p>
          <a:p>
            <a:endParaRPr lang="es-ES" dirty="0"/>
          </a:p>
          <a:p>
            <a:pPr marL="285750" indent="-285750">
              <a:buFontTx/>
              <a:buChar char="-"/>
            </a:pPr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E6245C3-51A1-4246-B2B6-1A021A059298}"/>
              </a:ext>
            </a:extLst>
          </p:cNvPr>
          <p:cNvSpPr txBox="1"/>
          <p:nvPr/>
        </p:nvSpPr>
        <p:spPr>
          <a:xfrm>
            <a:off x="476250" y="5247249"/>
            <a:ext cx="898207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i="1" dirty="0" err="1"/>
              <a:t>Ballester</a:t>
            </a:r>
            <a:r>
              <a:rPr lang="en-US" sz="1000" i="1" dirty="0"/>
              <a:t>, P., Martínez, M. J., </a:t>
            </a:r>
            <a:r>
              <a:rPr lang="en-US" sz="1000" i="1" dirty="0" err="1"/>
              <a:t>Javaloyes</a:t>
            </a:r>
            <a:r>
              <a:rPr lang="en-US" sz="1000" i="1" dirty="0"/>
              <a:t>, A., </a:t>
            </a:r>
            <a:r>
              <a:rPr lang="en-US" sz="1000" i="1" dirty="0" err="1"/>
              <a:t>Inda</a:t>
            </a:r>
            <a:r>
              <a:rPr lang="en-US" sz="1000" i="1" dirty="0"/>
              <a:t>, M.-M., Fernández, N., </a:t>
            </a:r>
            <a:r>
              <a:rPr lang="en-US" sz="1000" i="1" dirty="0" err="1"/>
              <a:t>Gázquez</a:t>
            </a:r>
            <a:r>
              <a:rPr lang="en-US" sz="1000" i="1" dirty="0"/>
              <a:t>, P., … </a:t>
            </a:r>
            <a:r>
              <a:rPr lang="en-US" sz="1000" i="1" dirty="0" err="1"/>
              <a:t>Peiró</a:t>
            </a:r>
            <a:r>
              <a:rPr lang="en-US" sz="1000" i="1" dirty="0"/>
              <a:t>, A. M. (2019). Sleep problems in adults with autism spectrum disorder and intellectual disability. Autism Research, 12(1), 66–79. </a:t>
            </a:r>
            <a:r>
              <a:rPr lang="en-US" sz="1000" i="1" dirty="0">
                <a:hlinkClick r:id="rId2"/>
              </a:rPr>
              <a:t>https://doi.org/10.1002/aur.2000</a:t>
            </a:r>
            <a:endParaRPr lang="en-US" sz="1000" i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i="1" dirty="0"/>
              <a:t>Christensen, D. L., </a:t>
            </a:r>
            <a:r>
              <a:rPr lang="en-US" sz="1000" i="1" dirty="0" err="1"/>
              <a:t>Baio</a:t>
            </a:r>
            <a:r>
              <a:rPr lang="en-US" sz="1000" i="1" dirty="0"/>
              <a:t>, J., Braun, K. V. N., </a:t>
            </a:r>
            <a:r>
              <a:rPr lang="en-US" sz="1000" i="1" dirty="0" err="1"/>
              <a:t>Bilder</a:t>
            </a:r>
            <a:r>
              <a:rPr lang="en-US" sz="1000" i="1" dirty="0"/>
              <a:t>, D., Charles, J., Constantino, J. N., … Centers for Disease Control and Prevention (CDC). (2016). Prevalence and Characteristics of Autism Spectrum Disorder Among Children Aged 8 Years — Autism and Developmental Disabilities Monitoring Network, 11 Sites, United States, 2012. MMWR. Surveillance Summaries, 65(3), 1–23. </a:t>
            </a:r>
            <a:r>
              <a:rPr lang="en-US" sz="1000" i="1" dirty="0">
                <a:hlinkClick r:id="rId3"/>
              </a:rPr>
              <a:t>https://doi.org/10.15585/mmwr.ss6503a1</a:t>
            </a:r>
            <a:endParaRPr lang="en-US" sz="1000" i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i="1" dirty="0"/>
              <a:t>Goldman, S. E., Alder, M. L., Burgess, H. J., Corbett, B. A., Hundley, R., Wofford, D., … Malow, B. A. (2017). Characterizing Sleep in Adolescents and Adults with Autism Spectrum Disorders. Journal of Autism and Developmental Disorders, 47(6), 1682–1695. </a:t>
            </a:r>
            <a:r>
              <a:rPr lang="en-US" sz="1000" i="1" dirty="0">
                <a:hlinkClick r:id="rId4"/>
              </a:rPr>
              <a:t>https://doi.org/10.1007/s10803-017-3089-1</a:t>
            </a:r>
            <a:endParaRPr lang="en-US" sz="1000" i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000" i="1" dirty="0"/>
              <a:t>Hare, D. J., Jones, S., &amp; </a:t>
            </a:r>
            <a:r>
              <a:rPr lang="en-US" sz="1000" i="1" dirty="0" err="1"/>
              <a:t>Evershed</a:t>
            </a:r>
            <a:r>
              <a:rPr lang="en-US" sz="1000" i="1" dirty="0"/>
              <a:t>, K. (2006). A comparative study of circadian rhythm functioning and sleep in people with Asperger syndrome. Autism, 10(6), 565–575.</a:t>
            </a:r>
            <a:endParaRPr lang="es-ES" sz="1000" i="1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11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1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11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1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11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9200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/>
          <p:cNvSpPr txBox="1"/>
          <p:nvPr/>
        </p:nvSpPr>
        <p:spPr>
          <a:xfrm>
            <a:off x="476250" y="1400175"/>
            <a:ext cx="8982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err="1">
                <a:solidFill>
                  <a:srgbClr val="1C5091"/>
                </a:solidFill>
                <a:latin typeface="Times New Roman" charset="0"/>
                <a:cs typeface="Times New Roman" charset="0"/>
              </a:rPr>
              <a:t>Trastornos</a:t>
            </a:r>
            <a:r>
              <a:rPr lang="ca-ES" sz="2000" b="1" dirty="0">
                <a:solidFill>
                  <a:srgbClr val="1C5091"/>
                </a:solidFill>
                <a:latin typeface="Times New Roman" charset="0"/>
                <a:cs typeface="Times New Roman" charset="0"/>
              </a:rPr>
              <a:t> del </a:t>
            </a:r>
            <a:r>
              <a:rPr lang="ca-ES" sz="2000" b="1" dirty="0" err="1">
                <a:solidFill>
                  <a:srgbClr val="1C5091"/>
                </a:solidFill>
                <a:latin typeface="Times New Roman" charset="0"/>
                <a:cs typeface="Times New Roman" charset="0"/>
              </a:rPr>
              <a:t>sueño</a:t>
            </a:r>
            <a:r>
              <a:rPr lang="ca-ES" sz="2000" b="1" dirty="0">
                <a:solidFill>
                  <a:srgbClr val="1C5091"/>
                </a:solidFill>
                <a:latin typeface="Times New Roman" charset="0"/>
                <a:cs typeface="Times New Roman" charset="0"/>
              </a:rPr>
              <a:t> en TEA</a:t>
            </a:r>
          </a:p>
        </p:txBody>
      </p:sp>
      <p:sp>
        <p:nvSpPr>
          <p:cNvPr id="3" name="QuadreDeText 2"/>
          <p:cNvSpPr txBox="1"/>
          <p:nvPr/>
        </p:nvSpPr>
        <p:spPr>
          <a:xfrm>
            <a:off x="461962" y="2314575"/>
            <a:ext cx="898207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>
                <a:solidFill>
                  <a:srgbClr val="1C5091"/>
                </a:solidFill>
                <a:latin typeface="Times New Roman" charset="0"/>
                <a:cs typeface="Times New Roman" charset="0"/>
              </a:rPr>
              <a:t>¿</a:t>
            </a:r>
            <a:r>
              <a:rPr lang="ca-ES" sz="2000" b="1" dirty="0" err="1">
                <a:solidFill>
                  <a:srgbClr val="1C5091"/>
                </a:solidFill>
                <a:latin typeface="Times New Roman" charset="0"/>
                <a:cs typeface="Times New Roman" charset="0"/>
              </a:rPr>
              <a:t>Cómo</a:t>
            </a:r>
            <a:r>
              <a:rPr lang="ca-ES" sz="2000" b="1" dirty="0">
                <a:solidFill>
                  <a:srgbClr val="1C5091"/>
                </a:solidFill>
                <a:latin typeface="Times New Roman" charset="0"/>
                <a:cs typeface="Times New Roman" charset="0"/>
              </a:rPr>
              <a:t> </a:t>
            </a:r>
            <a:r>
              <a:rPr lang="ca-ES" sz="2000" b="1" dirty="0" err="1">
                <a:solidFill>
                  <a:srgbClr val="1C5091"/>
                </a:solidFill>
                <a:latin typeface="Times New Roman" charset="0"/>
                <a:cs typeface="Times New Roman" charset="0"/>
              </a:rPr>
              <a:t>podéis</a:t>
            </a:r>
            <a:r>
              <a:rPr lang="ca-ES" sz="2000" b="1" dirty="0">
                <a:solidFill>
                  <a:srgbClr val="1C5091"/>
                </a:solidFill>
                <a:latin typeface="Times New Roman" charset="0"/>
                <a:cs typeface="Times New Roman" charset="0"/>
              </a:rPr>
              <a:t> participar?</a:t>
            </a:r>
          </a:p>
          <a:p>
            <a:endParaRPr lang="ca-ES" sz="2000" b="1" dirty="0">
              <a:solidFill>
                <a:srgbClr val="1C5091"/>
              </a:solidFill>
              <a:latin typeface="Times New Roman" charset="0"/>
              <a:cs typeface="Times New Roman" charset="0"/>
            </a:endParaRPr>
          </a:p>
          <a:p>
            <a:pPr marL="342900" indent="-342900">
              <a:buFontTx/>
              <a:buChar char="-"/>
            </a:pPr>
            <a:r>
              <a:rPr lang="ca-ES" sz="2000" dirty="0" err="1"/>
              <a:t>Rellenar</a:t>
            </a:r>
            <a:r>
              <a:rPr lang="ca-ES" sz="2000" dirty="0"/>
              <a:t> los </a:t>
            </a:r>
            <a:r>
              <a:rPr lang="ca-ES" sz="2000" dirty="0" err="1"/>
              <a:t>cuestionarios</a:t>
            </a:r>
            <a:r>
              <a:rPr lang="ca-ES" sz="2000" dirty="0"/>
              <a:t> </a:t>
            </a:r>
          </a:p>
          <a:p>
            <a:pPr marL="342900" indent="-342900">
              <a:buFontTx/>
              <a:buChar char="-"/>
            </a:pPr>
            <a:r>
              <a:rPr lang="ca-ES" sz="2000" dirty="0"/>
              <a:t>Infantil (3-15 </a:t>
            </a:r>
            <a:r>
              <a:rPr lang="ca-ES" sz="2000" dirty="0" err="1"/>
              <a:t>años</a:t>
            </a:r>
            <a:r>
              <a:rPr lang="ca-ES" sz="2000" dirty="0"/>
              <a:t> </a:t>
            </a:r>
            <a:r>
              <a:rPr lang="ca-ES" sz="2000" dirty="0" err="1"/>
              <a:t>cumplimentados</a:t>
            </a:r>
            <a:r>
              <a:rPr lang="ca-ES" sz="2000" dirty="0"/>
              <a:t> por los </a:t>
            </a:r>
            <a:r>
              <a:rPr lang="ca-ES" sz="2000" dirty="0" err="1"/>
              <a:t>padres</a:t>
            </a:r>
            <a:r>
              <a:rPr lang="ca-ES" sz="2000" dirty="0"/>
              <a:t>)</a:t>
            </a:r>
          </a:p>
          <a:p>
            <a:pPr marL="342900" indent="-342900">
              <a:buFontTx/>
              <a:buChar char="-"/>
            </a:pPr>
            <a:r>
              <a:rPr lang="ca-ES" sz="2000" dirty="0" err="1"/>
              <a:t>Adultos</a:t>
            </a:r>
            <a:r>
              <a:rPr lang="ca-ES" sz="2000" dirty="0"/>
              <a:t> </a:t>
            </a:r>
            <a:r>
              <a:rPr lang="ca-ES" sz="2000" dirty="0" err="1"/>
              <a:t>jóvenes</a:t>
            </a:r>
            <a:r>
              <a:rPr lang="ca-ES" sz="2000" dirty="0"/>
              <a:t> (16-18 </a:t>
            </a:r>
            <a:r>
              <a:rPr lang="ca-ES" sz="2000" dirty="0" err="1"/>
              <a:t>cumplimentados</a:t>
            </a:r>
            <a:r>
              <a:rPr lang="ca-ES" sz="2000" dirty="0"/>
              <a:t> por </a:t>
            </a:r>
            <a:r>
              <a:rPr lang="ca-ES" sz="2000" dirty="0" err="1"/>
              <a:t>ellos</a:t>
            </a:r>
            <a:r>
              <a:rPr lang="ca-ES" sz="2000" dirty="0"/>
              <a:t> – </a:t>
            </a:r>
            <a:r>
              <a:rPr lang="ca-ES" sz="2000" dirty="0" err="1"/>
              <a:t>supervisión</a:t>
            </a:r>
            <a:r>
              <a:rPr lang="ca-ES" sz="2000" dirty="0"/>
              <a:t> </a:t>
            </a:r>
            <a:r>
              <a:rPr lang="ca-ES" sz="2000" dirty="0" err="1"/>
              <a:t>padres</a:t>
            </a:r>
            <a:r>
              <a:rPr lang="ca-ES" sz="2000" dirty="0"/>
              <a:t>)</a:t>
            </a:r>
          </a:p>
          <a:p>
            <a:pPr marL="342900" indent="-342900">
              <a:buFontTx/>
              <a:buChar char="-"/>
            </a:pPr>
            <a:r>
              <a:rPr lang="ca-ES" sz="2000" dirty="0" err="1"/>
              <a:t>Adultos</a:t>
            </a:r>
            <a:r>
              <a:rPr lang="ca-ES" sz="2000" dirty="0"/>
              <a:t> &gt;18 (18 en </a:t>
            </a:r>
            <a:r>
              <a:rPr lang="ca-ES" sz="2000" dirty="0" err="1"/>
              <a:t>adelante</a:t>
            </a:r>
            <a:r>
              <a:rPr lang="ca-ES" sz="2000" dirty="0"/>
              <a:t> </a:t>
            </a:r>
            <a:r>
              <a:rPr lang="ca-ES" sz="2000" dirty="0" err="1"/>
              <a:t>cumplimentados</a:t>
            </a:r>
            <a:r>
              <a:rPr lang="ca-ES" sz="2000" dirty="0"/>
              <a:t> por </a:t>
            </a:r>
            <a:r>
              <a:rPr lang="ca-ES" sz="2000" dirty="0" err="1"/>
              <a:t>ellos</a:t>
            </a:r>
            <a:r>
              <a:rPr lang="ca-ES" sz="2000" dirty="0"/>
              <a:t>)</a:t>
            </a:r>
          </a:p>
          <a:p>
            <a:pPr marL="342900" indent="-342900">
              <a:buFontTx/>
              <a:buChar char="-"/>
            </a:pPr>
            <a:r>
              <a:rPr lang="ca-ES" sz="2000" dirty="0"/>
              <a:t>Fase de </a:t>
            </a:r>
            <a:r>
              <a:rPr lang="ca-ES" sz="2000" dirty="0" err="1"/>
              <a:t>aleatorización</a:t>
            </a:r>
            <a:r>
              <a:rPr lang="ca-ES" sz="2000" dirty="0"/>
              <a:t> a </a:t>
            </a:r>
            <a:r>
              <a:rPr lang="ca-ES" sz="2000" dirty="0" err="1"/>
              <a:t>grupos</a:t>
            </a:r>
            <a:endParaRPr lang="ca-ES" sz="2000" dirty="0"/>
          </a:p>
          <a:p>
            <a:pPr marL="342900" indent="-342900">
              <a:buFontTx/>
              <a:buChar char="-"/>
            </a:pPr>
            <a:r>
              <a:rPr lang="ca-ES" sz="2000" dirty="0"/>
              <a:t>Asistencia de forma </a:t>
            </a:r>
            <a:r>
              <a:rPr lang="ca-ES" sz="2000" b="1" dirty="0" err="1"/>
              <a:t>semanal</a:t>
            </a:r>
            <a:r>
              <a:rPr lang="ca-ES" sz="2000" b="1" dirty="0"/>
              <a:t> </a:t>
            </a:r>
            <a:r>
              <a:rPr lang="ca-ES" sz="2000" dirty="0"/>
              <a:t>a </a:t>
            </a:r>
            <a:r>
              <a:rPr lang="ca-ES" sz="2000" dirty="0" err="1"/>
              <a:t>grupos</a:t>
            </a:r>
            <a:r>
              <a:rPr lang="ca-ES" sz="2000" dirty="0"/>
              <a:t> de </a:t>
            </a:r>
            <a:r>
              <a:rPr lang="ca-ES" sz="2000" dirty="0" err="1"/>
              <a:t>intervención</a:t>
            </a:r>
            <a:r>
              <a:rPr lang="ca-ES" sz="2000" dirty="0"/>
              <a:t> y </a:t>
            </a:r>
            <a:r>
              <a:rPr lang="ca-ES" sz="2000" dirty="0" err="1"/>
              <a:t>seguimiento</a:t>
            </a:r>
            <a:r>
              <a:rPr lang="ca-ES" sz="2000" dirty="0"/>
              <a:t> </a:t>
            </a:r>
            <a:r>
              <a:rPr lang="ca-ES" sz="2000" dirty="0" err="1"/>
              <a:t>médico</a:t>
            </a:r>
            <a:r>
              <a:rPr lang="ca-ES" sz="2000" dirty="0"/>
              <a:t> con una </a:t>
            </a:r>
            <a:r>
              <a:rPr lang="ca-ES" sz="2000" dirty="0" err="1"/>
              <a:t>duración</a:t>
            </a:r>
            <a:r>
              <a:rPr lang="ca-ES" sz="2000" dirty="0"/>
              <a:t> de 5 meses</a:t>
            </a:r>
          </a:p>
          <a:p>
            <a:pPr marL="342900" indent="-342900">
              <a:buFontTx/>
              <a:buChar char="-"/>
            </a:pPr>
            <a:r>
              <a:rPr lang="ca-ES" sz="2000" dirty="0"/>
              <a:t>Fase de </a:t>
            </a:r>
            <a:r>
              <a:rPr lang="ca-ES" sz="2000" dirty="0" err="1"/>
              <a:t>mantenimiento</a:t>
            </a:r>
            <a:r>
              <a:rPr lang="ca-ES" sz="2000" dirty="0"/>
              <a:t> a los 3 meses</a:t>
            </a:r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99313" y="4354285"/>
            <a:ext cx="40930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500" b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Trastorn</a:t>
            </a:r>
            <a:r>
              <a:rPr lang="es-ES_tradnl" sz="25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de </a:t>
            </a:r>
            <a:r>
              <a:rPr lang="es-ES_tradnl" sz="2500" b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l’Espectre</a:t>
            </a:r>
            <a:r>
              <a:rPr lang="es-ES_tradnl" sz="25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Autista: TEA</a:t>
            </a:r>
          </a:p>
        </p:txBody>
      </p:sp>
      <p:sp>
        <p:nvSpPr>
          <p:cNvPr id="5" name="CuadroTexto 2"/>
          <p:cNvSpPr txBox="1"/>
          <p:nvPr/>
        </p:nvSpPr>
        <p:spPr>
          <a:xfrm>
            <a:off x="224286" y="668341"/>
            <a:ext cx="458925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just"/>
            <a:endParaRPr lang="es-ES_tradnl" sz="1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s-ES_tradnl" sz="2000" dirty="0">
                <a:latin typeface="Times New Roman" charset="0"/>
                <a:ea typeface="Times New Roman" charset="0"/>
                <a:cs typeface="Times New Roman" charset="0"/>
              </a:rPr>
              <a:t>Email:  </a:t>
            </a:r>
          </a:p>
          <a:p>
            <a:pPr algn="just"/>
            <a:r>
              <a:rPr lang="es-ES_tradnl" sz="2000" b="1" dirty="0">
                <a:latin typeface="Times New Roman" charset="0"/>
                <a:ea typeface="Times New Roman" charset="0"/>
                <a:cs typeface="Times New Roman" charset="0"/>
              </a:rPr>
              <a:t>imanol.setien@vhir.org</a:t>
            </a:r>
            <a:r>
              <a:rPr lang="es-ES_tradnl" sz="2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000" b="1" dirty="0">
                <a:latin typeface="Times New Roman" charset="0"/>
                <a:ea typeface="Times New Roman" charset="0"/>
                <a:cs typeface="Times New Roman" charset="0"/>
              </a:rPr>
              <a:t>jlugo@vhebron.net</a:t>
            </a:r>
            <a:endParaRPr lang="es-ES_tradnl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s-ES_tradnl" sz="2000" dirty="0" err="1">
                <a:latin typeface="Times New Roman" charset="0"/>
                <a:ea typeface="Times New Roman" charset="0"/>
                <a:cs typeface="Times New Roman" charset="0"/>
              </a:rPr>
              <a:t>Telf</a:t>
            </a:r>
            <a:r>
              <a:rPr lang="es-ES_tradnl" sz="2000" dirty="0">
                <a:latin typeface="Times New Roman" charset="0"/>
                <a:ea typeface="Times New Roman" charset="0"/>
                <a:cs typeface="Times New Roman" charset="0"/>
              </a:rPr>
              <a:t>:  </a:t>
            </a:r>
            <a:r>
              <a:rPr lang="es-ES_tradnl" sz="2000" b="1" dirty="0">
                <a:latin typeface="Times New Roman" charset="0"/>
                <a:ea typeface="Times New Roman" charset="0"/>
                <a:cs typeface="Times New Roman" charset="0"/>
              </a:rPr>
              <a:t>93 489 42 94 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*Preguntar per </a:t>
            </a:r>
            <a:r>
              <a:rPr lang="es-ES_tradnl" sz="1200" dirty="0" err="1">
                <a:latin typeface="Times New Roman" charset="0"/>
                <a:ea typeface="Times New Roman" charset="0"/>
                <a:cs typeface="Times New Roman" charset="0"/>
              </a:rPr>
              <a:t>l’equip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de TEA. </a:t>
            </a:r>
          </a:p>
        </p:txBody>
      </p:sp>
      <p:sp>
        <p:nvSpPr>
          <p:cNvPr id="6" name="CuadroTexto 1"/>
          <p:cNvSpPr txBox="1"/>
          <p:nvPr/>
        </p:nvSpPr>
        <p:spPr>
          <a:xfrm>
            <a:off x="0" y="163285"/>
            <a:ext cx="4931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err="1">
                <a:solidFill>
                  <a:srgbClr val="1C5091"/>
                </a:solidFill>
                <a:latin typeface="Times New Roman" charset="0"/>
                <a:ea typeface="Times New Roman" charset="0"/>
                <a:cs typeface="Times New Roman" charset="0"/>
              </a:rPr>
              <a:t>Trastorns</a:t>
            </a:r>
            <a:r>
              <a:rPr lang="es-ES_tradnl" sz="2000" b="1" dirty="0">
                <a:solidFill>
                  <a:srgbClr val="1C5091"/>
                </a:solidFill>
                <a:latin typeface="Times New Roman" charset="0"/>
                <a:ea typeface="Times New Roman" charset="0"/>
                <a:cs typeface="Times New Roman" charset="0"/>
              </a:rPr>
              <a:t> del son en TEA</a:t>
            </a:r>
          </a:p>
        </p:txBody>
      </p:sp>
      <p:sp>
        <p:nvSpPr>
          <p:cNvPr id="8" name="Contenidor d'imatge 7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026" name="Picture 2" descr="man lying on bed with laptop on top of chest watching something"/>
          <p:cNvPicPr>
            <a:picLocks noChangeAspect="1" noChangeArrowheads="1"/>
          </p:cNvPicPr>
          <p:nvPr/>
        </p:nvPicPr>
        <p:blipFill>
          <a:blip r:embed="rId2"/>
          <a:srcRect l="19876"/>
          <a:stretch>
            <a:fillRect/>
          </a:stretch>
        </p:blipFill>
        <p:spPr bwMode="auto">
          <a:xfrm>
            <a:off x="4953000" y="0"/>
            <a:ext cx="4953000" cy="4110824"/>
          </a:xfrm>
          <a:prstGeom prst="rect">
            <a:avLst/>
          </a:prstGeom>
          <a:noFill/>
        </p:spPr>
      </p:pic>
      <p:sp>
        <p:nvSpPr>
          <p:cNvPr id="9" name="CuadroTexto 2">
            <a:extLst>
              <a:ext uri="{FF2B5EF4-FFF2-40B4-BE49-F238E27FC236}">
                <a16:creationId xmlns:a16="http://schemas.microsoft.com/office/drawing/2014/main" id="{8820847D-3F4B-4C3C-B1FB-8706AE81A7F4}"/>
              </a:ext>
            </a:extLst>
          </p:cNvPr>
          <p:cNvSpPr txBox="1"/>
          <p:nvPr/>
        </p:nvSpPr>
        <p:spPr>
          <a:xfrm>
            <a:off x="246057" y="2361112"/>
            <a:ext cx="458925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_tradnl" sz="1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s-ES_tradnl" sz="2000" dirty="0">
                <a:latin typeface="Times New Roman" charset="0"/>
                <a:ea typeface="Times New Roman" charset="0"/>
                <a:cs typeface="Times New Roman" charset="0"/>
              </a:rPr>
              <a:t>Email:  </a:t>
            </a:r>
          </a:p>
          <a:p>
            <a:pPr algn="just"/>
            <a:r>
              <a:rPr lang="es-ES_tradnl" sz="2000" b="1" dirty="0">
                <a:latin typeface="Times New Roman" charset="0"/>
                <a:ea typeface="Times New Roman" charset="0"/>
                <a:cs typeface="Times New Roman" charset="0"/>
              </a:rPr>
              <a:t>sara.casado@asperger.cat</a:t>
            </a:r>
          </a:p>
          <a:p>
            <a:pPr algn="just"/>
            <a:r>
              <a:rPr lang="es-ES_tradnl" sz="2000" b="1" dirty="0">
                <a:latin typeface="Times New Roman" charset="0"/>
                <a:ea typeface="Times New Roman" charset="0"/>
                <a:cs typeface="Times New Roman" charset="0"/>
              </a:rPr>
              <a:t>sergi.mampel@asperger.cat</a:t>
            </a:r>
            <a:endParaRPr lang="es-ES_tradnl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s-ES_tradnl" sz="2000" dirty="0">
                <a:latin typeface="Times New Roman" charset="0"/>
                <a:ea typeface="Times New Roman" charset="0"/>
                <a:cs typeface="Times New Roman" charset="0"/>
              </a:rPr>
              <a:t>Contacto coordinación clínica </a:t>
            </a:r>
            <a:r>
              <a:rPr lang="es-ES_tradnl" sz="2000" dirty="0" err="1">
                <a:latin typeface="Times New Roman" charset="0"/>
                <a:ea typeface="Times New Roman" charset="0"/>
                <a:cs typeface="Times New Roman" charset="0"/>
              </a:rPr>
              <a:t>As.Asperger</a:t>
            </a:r>
            <a:endParaRPr lang="es-ES_tradnl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1375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</TotalTime>
  <Words>1095</Words>
  <Application>Microsoft Office PowerPoint</Application>
  <PresentationFormat>A4 (210 x 297 mm)</PresentationFormat>
  <Paragraphs>136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VH</dc:creator>
  <cp:lastModifiedBy>imanol SR</cp:lastModifiedBy>
  <cp:revision>44</cp:revision>
  <dcterms:created xsi:type="dcterms:W3CDTF">2017-05-22T08:24:09Z</dcterms:created>
  <dcterms:modified xsi:type="dcterms:W3CDTF">2019-10-04T13:22:04Z</dcterms:modified>
</cp:coreProperties>
</file>